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6"/>
  </p:notesMasterIdLst>
  <p:handoutMasterIdLst>
    <p:handoutMasterId r:id="rId27"/>
  </p:handoutMasterIdLst>
  <p:sldIdLst>
    <p:sldId id="292" r:id="rId5"/>
    <p:sldId id="294" r:id="rId6"/>
    <p:sldId id="300" r:id="rId7"/>
    <p:sldId id="303" r:id="rId8"/>
    <p:sldId id="304" r:id="rId9"/>
    <p:sldId id="261" r:id="rId10"/>
    <p:sldId id="286" r:id="rId11"/>
    <p:sldId id="287" r:id="rId12"/>
    <p:sldId id="288" r:id="rId13"/>
    <p:sldId id="295" r:id="rId14"/>
    <p:sldId id="299" r:id="rId15"/>
    <p:sldId id="302" r:id="rId16"/>
    <p:sldId id="305" r:id="rId17"/>
    <p:sldId id="306" r:id="rId18"/>
    <p:sldId id="307" r:id="rId19"/>
    <p:sldId id="308" r:id="rId20"/>
    <p:sldId id="257" r:id="rId21"/>
    <p:sldId id="301" r:id="rId22"/>
    <p:sldId id="298" r:id="rId23"/>
    <p:sldId id="269" r:id="rId24"/>
    <p:sldId id="30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F375AE1-42F2-46B0-9E5A-B271083C20C3}">
          <p14:sldIdLst>
            <p14:sldId id="292"/>
            <p14:sldId id="294"/>
            <p14:sldId id="300"/>
            <p14:sldId id="303"/>
            <p14:sldId id="304"/>
            <p14:sldId id="261"/>
            <p14:sldId id="286"/>
            <p14:sldId id="287"/>
            <p14:sldId id="288"/>
            <p14:sldId id="295"/>
            <p14:sldId id="299"/>
            <p14:sldId id="302"/>
            <p14:sldId id="305"/>
            <p14:sldId id="306"/>
            <p14:sldId id="307"/>
            <p14:sldId id="308"/>
            <p14:sldId id="257"/>
            <p14:sldId id="301"/>
            <p14:sldId id="298"/>
            <p14:sldId id="269"/>
            <p14:sldId id="30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9322"/>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616" y="72"/>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8/6/2021</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8/6/2021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026" name="Picture 2" descr="https://raw.githubusercontent.com/zan79/dagohoy-documentation/main/GAME-TITLE-O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6538" y="-984484"/>
            <a:ext cx="8874126" cy="6857281"/>
          </a:xfrm>
          <a:prstGeom prst="rect">
            <a:avLst/>
          </a:prstGeom>
          <a:noFill/>
          <a:extLst>
            <a:ext uri="{909E8E84-426E-40DD-AFC4-6F175D3DCCD1}">
              <a14:hiddenFill xmlns:a14="http://schemas.microsoft.com/office/drawing/2010/main">
                <a:solidFill>
                  <a:srgbClr val="FFFFFF"/>
                </a:solidFill>
              </a14:hiddenFill>
            </a:ext>
          </a:extLst>
        </p:spPr>
      </p:pic>
      <p:sp>
        <p:nvSpPr>
          <p:cNvPr id="7" name="Title 3">
            <a:extLst>
              <a:ext uri="{FF2B5EF4-FFF2-40B4-BE49-F238E27FC236}">
                <a16:creationId xmlns:a16="http://schemas.microsoft.com/office/drawing/2014/main" id="{BD179B88-D43C-4A31-9A52-3498E9430782}"/>
              </a:ext>
            </a:extLst>
          </p:cNvPr>
          <p:cNvSpPr txBox="1">
            <a:spLocks/>
          </p:cNvSpPr>
          <p:nvPr/>
        </p:nvSpPr>
        <p:spPr>
          <a:xfrm>
            <a:off x="2787904" y="5092700"/>
            <a:ext cx="7781544" cy="859055"/>
          </a:xfrm>
          <a:prstGeom prst="rect">
            <a:avLst/>
          </a:prstGeom>
        </p:spPr>
        <p:txBody>
          <a:bodyPr vert="horz" lIns="91440" tIns="45720" rIns="91440" bIns="45720" rtlCol="0" anchor="b">
            <a:normAutofit fontScale="70000" lnSpcReduction="20000"/>
          </a:bodyPr>
          <a:lstStyle>
            <a:lvl1pPr algn="l" defTabSz="914400" rtl="0" eaLnBrk="1" latinLnBrk="0" hangingPunct="1">
              <a:lnSpc>
                <a:spcPct val="90000"/>
              </a:lnSpc>
              <a:spcBef>
                <a:spcPct val="0"/>
              </a:spcBef>
              <a:buNone/>
              <a:defRPr lang="en-GB" sz="6600" b="1" kern="1200" dirty="0">
                <a:solidFill>
                  <a:schemeClr val="accent2"/>
                </a:solidFill>
                <a:latin typeface="+mj-lt"/>
                <a:ea typeface="Tahoma" panose="020B0604030504040204" pitchFamily="34" charset="0"/>
                <a:cs typeface="Tahoma" panose="020B0604030504040204" pitchFamily="34" charset="0"/>
              </a:defRPr>
            </a:lvl1pPr>
          </a:lstStyle>
          <a:p>
            <a:pPr algn="ctr">
              <a:lnSpc>
                <a:spcPct val="200000"/>
              </a:lnSpc>
            </a:pPr>
            <a:r>
              <a:rPr lang="en-US" sz="4400" dirty="0"/>
              <a:t> </a:t>
            </a:r>
            <a:endParaRPr lang="en-US" dirty="0"/>
          </a:p>
        </p:txBody>
      </p:sp>
      <p:sp>
        <p:nvSpPr>
          <p:cNvPr id="5" name="Text Placeholder 2">
            <a:extLst>
              <a:ext uri="{FF2B5EF4-FFF2-40B4-BE49-F238E27FC236}">
                <a16:creationId xmlns:a16="http://schemas.microsoft.com/office/drawing/2014/main" id="{3705C73E-0EB9-427A-81A8-996903F88C33}"/>
              </a:ext>
            </a:extLst>
          </p:cNvPr>
          <p:cNvSpPr txBox="1">
            <a:spLocks/>
          </p:cNvSpPr>
          <p:nvPr/>
        </p:nvSpPr>
        <p:spPr>
          <a:xfrm>
            <a:off x="1582737" y="5092700"/>
            <a:ext cx="9026525" cy="156019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Clr>
                <a:schemeClr val="accent2"/>
              </a:buClr>
              <a:buFont typeface="Arial" panose="020B0604020202020204" pitchFamily="34" charset="0"/>
              <a:buNone/>
              <a:defRPr lang="en-GB" sz="1800" kern="1200" spc="300" dirty="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PH" sz="5400" b="1" dirty="0">
                <a:effectLst>
                  <a:outerShdw blurRad="38100" dist="38100" dir="2700000" algn="tl">
                    <a:srgbClr val="000000">
                      <a:alpha val="43137"/>
                    </a:srgbClr>
                  </a:outerShdw>
                </a:effectLst>
              </a:rPr>
              <a:t>Secret Class</a:t>
            </a:r>
          </a:p>
        </p:txBody>
      </p:sp>
    </p:spTree>
    <p:extLst>
      <p:ext uri="{BB962C8B-B14F-4D97-AF65-F5344CB8AC3E}">
        <p14:creationId xmlns:p14="http://schemas.microsoft.com/office/powerpoint/2010/main" val="1377695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D3051-58DB-4BC4-838F-67263CFEF784}"/>
              </a:ext>
            </a:extLst>
          </p:cNvPr>
          <p:cNvSpPr>
            <a:spLocks noGrp="1"/>
          </p:cNvSpPr>
          <p:nvPr>
            <p:ph type="title"/>
          </p:nvPr>
        </p:nvSpPr>
        <p:spPr>
          <a:xfrm>
            <a:off x="444500" y="5429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Scope and Limitations</a:t>
            </a:r>
          </a:p>
        </p:txBody>
      </p:sp>
      <p:sp>
        <p:nvSpPr>
          <p:cNvPr id="3" name="Slide Number Placeholder 2">
            <a:extLst>
              <a:ext uri="{FF2B5EF4-FFF2-40B4-BE49-F238E27FC236}">
                <a16:creationId xmlns:a16="http://schemas.microsoft.com/office/drawing/2014/main" id="{B2802259-11B0-4942-891F-F283433EFB18}"/>
              </a:ext>
            </a:extLst>
          </p:cNvPr>
          <p:cNvSpPr>
            <a:spLocks noGrp="1"/>
          </p:cNvSpPr>
          <p:nvPr>
            <p:ph type="sldNum" sz="quarter" idx="12"/>
          </p:nvPr>
        </p:nvSpPr>
        <p:spPr/>
        <p:txBody>
          <a:bodyPr/>
          <a:lstStyle/>
          <a:p>
            <a:fld id="{C263D6C4-4840-40CC-AC84-17E24B3B7BDE}" type="slidenum">
              <a:rPr lang="en-US" noProof="0" smtClean="0"/>
              <a:pPr/>
              <a:t>10</a:t>
            </a:fld>
            <a:endParaRPr lang="en-US" noProof="0" dirty="0"/>
          </a:p>
        </p:txBody>
      </p:sp>
      <p:sp>
        <p:nvSpPr>
          <p:cNvPr id="4" name="Text Placeholder 3">
            <a:extLst>
              <a:ext uri="{FF2B5EF4-FFF2-40B4-BE49-F238E27FC236}">
                <a16:creationId xmlns:a16="http://schemas.microsoft.com/office/drawing/2014/main" id="{0114E3E8-DEB6-4A88-A295-BC575D94553C}"/>
              </a:ext>
            </a:extLst>
          </p:cNvPr>
          <p:cNvSpPr>
            <a:spLocks noGrp="1"/>
          </p:cNvSpPr>
          <p:nvPr>
            <p:ph type="body" idx="1"/>
          </p:nvPr>
        </p:nvSpPr>
        <p:spPr/>
        <p:txBody>
          <a:bodyPr>
            <a:normAutofit/>
          </a:bodyPr>
          <a:lstStyle/>
          <a:p>
            <a:r>
              <a:rPr lang="en-PH" sz="2800" dirty="0">
                <a:effectLst>
                  <a:outerShdw blurRad="38100" dist="38100" dir="2700000" algn="tl">
                    <a:srgbClr val="000000">
                      <a:alpha val="43137"/>
                    </a:srgbClr>
                  </a:outerShdw>
                </a:effectLst>
              </a:rPr>
              <a:t>SCOPE</a:t>
            </a:r>
          </a:p>
        </p:txBody>
      </p:sp>
      <p:sp>
        <p:nvSpPr>
          <p:cNvPr id="5" name="Text Placeholder 4">
            <a:extLst>
              <a:ext uri="{FF2B5EF4-FFF2-40B4-BE49-F238E27FC236}">
                <a16:creationId xmlns:a16="http://schemas.microsoft.com/office/drawing/2014/main" id="{F75CCDA4-857C-4236-84E5-0B1C1C6D3849}"/>
              </a:ext>
            </a:extLst>
          </p:cNvPr>
          <p:cNvSpPr>
            <a:spLocks noGrp="1"/>
          </p:cNvSpPr>
          <p:nvPr>
            <p:ph type="body" sz="quarter" idx="3"/>
          </p:nvPr>
        </p:nvSpPr>
        <p:spPr/>
        <p:txBody>
          <a:bodyPr>
            <a:normAutofit/>
          </a:bodyPr>
          <a:lstStyle/>
          <a:p>
            <a:r>
              <a:rPr lang="en-PH" sz="2800" dirty="0">
                <a:effectLst>
                  <a:outerShdw blurRad="38100" dist="38100" dir="2700000" algn="tl">
                    <a:srgbClr val="000000">
                      <a:alpha val="43137"/>
                    </a:srgbClr>
                  </a:outerShdw>
                </a:effectLst>
              </a:rPr>
              <a:t>LIMITATIONS</a:t>
            </a:r>
          </a:p>
        </p:txBody>
      </p:sp>
      <p:sp>
        <p:nvSpPr>
          <p:cNvPr id="6" name="Content Placeholder 5">
            <a:extLst>
              <a:ext uri="{FF2B5EF4-FFF2-40B4-BE49-F238E27FC236}">
                <a16:creationId xmlns:a16="http://schemas.microsoft.com/office/drawing/2014/main" id="{B122ED9D-43E6-45FD-9AB9-04FD5B9CB2A3}"/>
              </a:ext>
            </a:extLst>
          </p:cNvPr>
          <p:cNvSpPr>
            <a:spLocks noGrp="1"/>
          </p:cNvSpPr>
          <p:nvPr>
            <p:ph sz="half" idx="2"/>
          </p:nvPr>
        </p:nvSpPr>
        <p:spPr/>
        <p:txBody>
          <a:bodyPr/>
          <a:lstStyle/>
          <a:p>
            <a:pPr>
              <a:buFont typeface="Wingdings" panose="05000000000000000000" pitchFamily="2" charset="2"/>
              <a:buChar char="Ø"/>
            </a:pPr>
            <a:r>
              <a:rPr lang="en-PH" sz="2400" dirty="0">
                <a:effectLst>
                  <a:outerShdw blurRad="38100" dist="38100" dir="2700000" algn="tl">
                    <a:srgbClr val="000000">
                      <a:alpha val="43137"/>
                    </a:srgbClr>
                  </a:outerShdw>
                </a:effectLst>
              </a:rPr>
              <a:t> 3D Adventure, RPG (Role Playing Game)</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Campaign/Story Mode about </a:t>
            </a:r>
            <a:r>
              <a:rPr lang="en-PH" sz="2400" dirty="0" err="1">
                <a:effectLst>
                  <a:outerShdw blurRad="38100" dist="38100" dir="2700000" algn="tl">
                    <a:srgbClr val="000000">
                      <a:alpha val="43137"/>
                    </a:srgbClr>
                  </a:outerShdw>
                </a:effectLst>
              </a:rPr>
              <a:t>Dagohoy’s</a:t>
            </a:r>
            <a:r>
              <a:rPr lang="en-PH" sz="2400" dirty="0">
                <a:effectLst>
                  <a:outerShdw blurRad="38100" dist="38100" dir="2700000" algn="tl">
                    <a:srgbClr val="000000">
                      <a:alpha val="43137"/>
                    </a:srgbClr>
                  </a:outerShdw>
                </a:effectLst>
              </a:rPr>
              <a:t> Revolt.</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Extra quiz game essential details of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Downloadable for Android and Windows.</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Playable on Computer Browser.</a:t>
            </a:r>
          </a:p>
          <a:p>
            <a:endParaRPr lang="en-PH" dirty="0"/>
          </a:p>
        </p:txBody>
      </p:sp>
      <p:sp>
        <p:nvSpPr>
          <p:cNvPr id="7" name="Content Placeholder 6">
            <a:extLst>
              <a:ext uri="{FF2B5EF4-FFF2-40B4-BE49-F238E27FC236}">
                <a16:creationId xmlns:a16="http://schemas.microsoft.com/office/drawing/2014/main" id="{95F59295-8AD4-4B44-8355-3FD709F937C1}"/>
              </a:ext>
            </a:extLst>
          </p:cNvPr>
          <p:cNvSpPr>
            <a:spLocks noGrp="1"/>
          </p:cNvSpPr>
          <p:nvPr>
            <p:ph sz="quarter" idx="4"/>
          </p:nvPr>
        </p:nvSpPr>
        <p:spPr/>
        <p:txBody>
          <a:bodyPr>
            <a:normAutofit/>
          </a:bodyPr>
          <a:lstStyle/>
          <a:p>
            <a:pPr>
              <a:buFont typeface="Wingdings" panose="05000000000000000000" pitchFamily="2" charset="2"/>
              <a:buChar char="Ø"/>
            </a:pPr>
            <a:r>
              <a:rPr lang="en-PH" sz="2400" dirty="0">
                <a:effectLst>
                  <a:outerShdw blurRad="38100" dist="38100" dir="2700000" algn="tl">
                    <a:srgbClr val="000000">
                      <a:alpha val="43137"/>
                    </a:srgbClr>
                  </a:outerShdw>
                </a:effectLst>
              </a:rPr>
              <a:t> The story do not cover Francisco </a:t>
            </a:r>
            <a:r>
              <a:rPr lang="en-PH" sz="2400" dirty="0" err="1">
                <a:effectLst>
                  <a:outerShdw blurRad="38100" dist="38100" dir="2700000" algn="tl">
                    <a:srgbClr val="000000">
                      <a:alpha val="43137"/>
                    </a:srgbClr>
                  </a:outerShdw>
                </a:effectLst>
              </a:rPr>
              <a:t>Dagohoy’s</a:t>
            </a:r>
            <a:r>
              <a:rPr lang="en-PH" sz="2400" dirty="0">
                <a:effectLst>
                  <a:outerShdw blurRad="38100" dist="38100" dir="2700000" algn="tl">
                    <a:srgbClr val="000000">
                      <a:alpha val="43137"/>
                    </a:srgbClr>
                  </a:outerShdw>
                </a:effectLst>
              </a:rPr>
              <a:t> entire life.</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Not available on Google Play Store and Steam.</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Not available for IOS device.</a:t>
            </a:r>
          </a:p>
        </p:txBody>
      </p:sp>
    </p:spTree>
    <p:extLst>
      <p:ext uri="{BB962C8B-B14F-4D97-AF65-F5344CB8AC3E}">
        <p14:creationId xmlns:p14="http://schemas.microsoft.com/office/powerpoint/2010/main" val="928538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6F47-12A9-4DFC-A252-17CA204E82EE}"/>
              </a:ext>
            </a:extLst>
          </p:cNvPr>
          <p:cNvSpPr>
            <a:spLocks noGrp="1"/>
          </p:cNvSpPr>
          <p:nvPr>
            <p:ph type="title"/>
          </p:nvPr>
        </p:nvSpPr>
        <p:spPr>
          <a:xfrm>
            <a:off x="831849" y="2752725"/>
            <a:ext cx="7781544" cy="859055"/>
          </a:xfrm>
        </p:spPr>
        <p:txBody>
          <a:bodyPr>
            <a:noAutofit/>
          </a:bodyPr>
          <a:lstStyle/>
          <a:p>
            <a:r>
              <a:rPr lang="en-PH" sz="6000" dirty="0">
                <a:solidFill>
                  <a:srgbClr val="FB9322"/>
                </a:solidFill>
                <a:effectLst>
                  <a:outerShdw blurRad="38100" dist="38100" dir="2700000" algn="tl">
                    <a:srgbClr val="000000">
                      <a:alpha val="43137"/>
                    </a:srgbClr>
                  </a:outerShdw>
                </a:effectLst>
                <a:latin typeface="+mn-lt"/>
              </a:rPr>
              <a:t>Chapter II</a:t>
            </a:r>
          </a:p>
        </p:txBody>
      </p:sp>
      <p:sp>
        <p:nvSpPr>
          <p:cNvPr id="3" name="Text Placeholder 2">
            <a:extLst>
              <a:ext uri="{FF2B5EF4-FFF2-40B4-BE49-F238E27FC236}">
                <a16:creationId xmlns:a16="http://schemas.microsoft.com/office/drawing/2014/main" id="{40F1A0C4-AE36-49FB-9ECC-59A32F9C21BB}"/>
              </a:ext>
            </a:extLst>
          </p:cNvPr>
          <p:cNvSpPr>
            <a:spLocks noGrp="1"/>
          </p:cNvSpPr>
          <p:nvPr>
            <p:ph type="body" idx="1"/>
          </p:nvPr>
        </p:nvSpPr>
        <p:spPr>
          <a:xfrm>
            <a:off x="831849" y="4069079"/>
            <a:ext cx="9026525" cy="1560195"/>
          </a:xfrm>
        </p:spPr>
        <p:txBody>
          <a:bodyPr>
            <a:normAutofit lnSpcReduction="10000"/>
          </a:bodyPr>
          <a:lstStyle/>
          <a:p>
            <a:r>
              <a:rPr lang="en-PH" sz="5400" b="1" dirty="0">
                <a:solidFill>
                  <a:schemeClr val="bg1"/>
                </a:solidFill>
                <a:effectLst>
                  <a:outerShdw blurRad="38100" dist="38100" dir="2700000" algn="tl">
                    <a:srgbClr val="000000">
                      <a:alpha val="43137"/>
                    </a:srgbClr>
                  </a:outerShdw>
                </a:effectLst>
              </a:rPr>
              <a:t>Review of Related Literature</a:t>
            </a:r>
          </a:p>
        </p:txBody>
      </p:sp>
      <p:sp>
        <p:nvSpPr>
          <p:cNvPr id="4" name="Slide Number Placeholder 3">
            <a:extLst>
              <a:ext uri="{FF2B5EF4-FFF2-40B4-BE49-F238E27FC236}">
                <a16:creationId xmlns:a16="http://schemas.microsoft.com/office/drawing/2014/main" id="{7D4364B5-3D75-466A-903A-1AC358E581F7}"/>
              </a:ext>
            </a:extLst>
          </p:cNvPr>
          <p:cNvSpPr>
            <a:spLocks noGrp="1"/>
          </p:cNvSpPr>
          <p:nvPr>
            <p:ph type="sldNum" sz="quarter" idx="12"/>
          </p:nvPr>
        </p:nvSpPr>
        <p:spPr/>
        <p:txBody>
          <a:bodyPr/>
          <a:lstStyle/>
          <a:p>
            <a:fld id="{C263D6C4-4840-40CC-AC84-17E24B3B7BDE}" type="slidenum">
              <a:rPr lang="en-US" noProof="0" smtClean="0"/>
              <a:pPr/>
              <a:t>11</a:t>
            </a:fld>
            <a:endParaRPr lang="en-US" noProof="0" dirty="0"/>
          </a:p>
        </p:txBody>
      </p:sp>
    </p:spTree>
    <p:extLst>
      <p:ext uri="{BB962C8B-B14F-4D97-AF65-F5344CB8AC3E}">
        <p14:creationId xmlns:p14="http://schemas.microsoft.com/office/powerpoint/2010/main" val="3361588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12</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lnSpcReduction="10000"/>
          </a:bodyPr>
          <a:lstStyle/>
          <a:p>
            <a:pPr algn="just">
              <a:lnSpc>
                <a:spcPct val="150000"/>
              </a:lnSpc>
            </a:pPr>
            <a:r>
              <a:rPr lang="en-PH" sz="2800" dirty="0">
                <a:effectLst>
                  <a:outerShdw blurRad="38100" dist="38100" dir="2700000" algn="tl">
                    <a:srgbClr val="000000">
                      <a:alpha val="43137"/>
                    </a:srgbClr>
                  </a:outerShdw>
                </a:effectLst>
              </a:rPr>
              <a:t>	According to the article of </a:t>
            </a:r>
            <a:r>
              <a:rPr lang="en-PH" sz="2800" dirty="0" err="1">
                <a:effectLst>
                  <a:outerShdw blurRad="38100" dist="38100" dir="2700000" algn="tl">
                    <a:srgbClr val="000000">
                      <a:alpha val="43137"/>
                    </a:srgbClr>
                  </a:outerShdw>
                </a:effectLst>
              </a:rPr>
              <a:t>Teemu</a:t>
            </a:r>
            <a:r>
              <a:rPr lang="en-PH" sz="2800" dirty="0">
                <a:effectLst>
                  <a:outerShdw blurRad="38100" dist="38100" dir="2700000" algn="tl">
                    <a:srgbClr val="000000">
                      <a:alpha val="43137"/>
                    </a:srgbClr>
                  </a:outerShdw>
                </a:effectLst>
              </a:rPr>
              <a:t> H. Laine (2018) entitled “Mobile Educational Augmented Reality Games: A Systematic Literature Review and Two Case Studies”, she define mobile AR as a type of AR where a mobile device (smartphone or tablet) is used to display and interact with virtual content, such as three-dimensional (3D) models, annotations, and videos, that are overlaid on top of a real-time camera feed of the real world.</a:t>
            </a: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12282235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13</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a:t>
            </a:r>
            <a:r>
              <a:rPr lang="en-PH" sz="2800" dirty="0" err="1">
                <a:effectLst>
                  <a:outerShdw blurRad="38100" dist="38100" dir="2700000" algn="tl">
                    <a:srgbClr val="000000">
                      <a:alpha val="43137"/>
                    </a:srgbClr>
                  </a:outerShdw>
                </a:effectLst>
              </a:rPr>
              <a:t>Libradilla</a:t>
            </a:r>
            <a:r>
              <a:rPr lang="en-PH" sz="2800" dirty="0">
                <a:effectLst>
                  <a:outerShdw blurRad="38100" dist="38100" dir="2700000" algn="tl">
                    <a:srgbClr val="000000">
                      <a:alpha val="43137"/>
                    </a:srgbClr>
                  </a:outerShdw>
                </a:effectLst>
              </a:rPr>
              <a:t> et al., (2015) in their research “Teaching Effectively with Use of Game-Based Interactive Mathematics,” it determined the interest of the pupils to learn math because of the features of the game such as colors, graphics, sounds and time element that makes it more engaging and fun.</a:t>
            </a: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1825958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14</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Katrina Serrano (2019) published a research paper entitled “The effect of digital game-based learning on student learning: A literature review” in University of Northern Iowa, examines the effect of digital game-based learning on student learning.</a:t>
            </a:r>
            <a:endParaRPr lang="en-PH" sz="1200" dirty="0">
              <a:effectLst>
                <a:outerShdw blurRad="38100" dist="38100" dir="2700000" algn="tl">
                  <a:srgbClr val="000000">
                    <a:alpha val="43137"/>
                  </a:srgbClr>
                </a:outerShdw>
              </a:effectLst>
            </a:endParaRP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977666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15</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a:t>
            </a:r>
            <a:r>
              <a:rPr lang="en-PH" sz="2800" dirty="0" err="1">
                <a:effectLst>
                  <a:outerShdw blurRad="38100" dist="38100" dir="2700000" algn="tl">
                    <a:srgbClr val="000000">
                      <a:alpha val="43137"/>
                    </a:srgbClr>
                  </a:outerShdw>
                </a:effectLst>
              </a:rPr>
              <a:t>McKenzi</a:t>
            </a:r>
            <a:r>
              <a:rPr lang="en-PH" sz="2800" dirty="0">
                <a:effectLst>
                  <a:outerShdw blurRad="38100" dist="38100" dir="2700000" algn="tl">
                    <a:srgbClr val="000000">
                      <a:alpha val="43137"/>
                    </a:srgbClr>
                  </a:outerShdw>
                </a:effectLst>
              </a:rPr>
              <a:t> James (2020) published a Master’s Theses &amp; Capstone Project entitled “The Impact of Game-Based Learning in a Special Education Classroom” in Northwestern College, in which studied about a teacher having at least one student who has a learning disability or struggles with academics.</a:t>
            </a:r>
            <a:endParaRPr lang="en-PH" sz="500" dirty="0">
              <a:effectLst>
                <a:outerShdw blurRad="38100" dist="38100" dir="2700000" algn="tl">
                  <a:srgbClr val="000000">
                    <a:alpha val="43137"/>
                  </a:srgbClr>
                </a:outerShdw>
              </a:effectLst>
            </a:endParaRP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14148935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16</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According to the article of Ramon </a:t>
            </a:r>
            <a:r>
              <a:rPr lang="en-PH" sz="2800" dirty="0" err="1">
                <a:effectLst>
                  <a:outerShdw blurRad="38100" dist="38100" dir="2700000" algn="tl">
                    <a:srgbClr val="000000">
                      <a:alpha val="43137"/>
                    </a:srgbClr>
                  </a:outerShdw>
                </a:effectLst>
              </a:rPr>
              <a:t>Cozar</a:t>
            </a:r>
            <a:r>
              <a:rPr lang="en-PH" sz="2800" dirty="0">
                <a:effectLst>
                  <a:outerShdw blurRad="38100" dist="38100" dir="2700000" algn="tl">
                    <a:srgbClr val="000000">
                      <a:alpha val="43137"/>
                    </a:srgbClr>
                  </a:outerShdw>
                </a:effectLst>
              </a:rPr>
              <a:t>-Gutierrez &amp;  Jose Manuel Lopez (2016) entitled “Game-based learning and gamification in initial teacher training in the social sciences: an experiment with </a:t>
            </a:r>
            <a:r>
              <a:rPr lang="en-PH" sz="2800" dirty="0" err="1">
                <a:effectLst>
                  <a:outerShdw blurRad="38100" dist="38100" dir="2700000" algn="tl">
                    <a:srgbClr val="000000">
                      <a:alpha val="43137"/>
                    </a:srgbClr>
                  </a:outerShdw>
                </a:effectLst>
              </a:rPr>
              <a:t>MinecraftEdu</a:t>
            </a:r>
            <a:r>
              <a:rPr lang="en-PH" sz="2800" dirty="0">
                <a:effectLst>
                  <a:outerShdw blurRad="38100" dist="38100" dir="2700000" algn="tl">
                    <a:srgbClr val="000000">
                      <a:alpha val="43137"/>
                    </a:srgbClr>
                  </a:outerShdw>
                </a:effectLst>
              </a:rPr>
              <a:t>”, their study analyses the application of game-based learning and gamification using </a:t>
            </a:r>
            <a:r>
              <a:rPr lang="en-PH" sz="2800" dirty="0" err="1">
                <a:effectLst>
                  <a:outerShdw blurRad="38100" dist="38100" dir="2700000" algn="tl">
                    <a:srgbClr val="000000">
                      <a:alpha val="43137"/>
                    </a:srgbClr>
                  </a:outerShdw>
                </a:effectLst>
              </a:rPr>
              <a:t>MinecraftEdu</a:t>
            </a:r>
            <a:r>
              <a:rPr lang="en-PH" sz="2800" dirty="0">
                <a:effectLst>
                  <a:outerShdw blurRad="38100" dist="38100" dir="2700000" algn="tl">
                    <a:srgbClr val="000000">
                      <a:alpha val="43137"/>
                    </a:srgbClr>
                  </a:outerShdw>
                </a:effectLst>
              </a:rPr>
              <a:t>, which allows for an exploration of the possibilities regarding immersive learning environments. </a:t>
            </a: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3559620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BD8413-C238-49D7-A4E1-E8FEF1811A0E}"/>
              </a:ext>
            </a:extLst>
          </p:cNvPr>
          <p:cNvSpPr>
            <a:spLocks noGrp="1"/>
          </p:cNvSpPr>
          <p:nvPr>
            <p:ph type="title"/>
          </p:nvPr>
        </p:nvSpPr>
        <p:spPr>
          <a:xfrm>
            <a:off x="540004" y="2362201"/>
            <a:ext cx="7781544" cy="1540622"/>
          </a:xfrm>
        </p:spPr>
        <p:txBody>
          <a:bodyPr>
            <a:noAutofit/>
          </a:bodyPr>
          <a:lstStyle/>
          <a:p>
            <a:pPr algn="just">
              <a:lnSpc>
                <a:spcPct val="150000"/>
              </a:lnSpc>
            </a:pPr>
            <a:r>
              <a:rPr lang="en-PH" sz="2400" b="0" dirty="0">
                <a:latin typeface="+mn-lt"/>
              </a:rPr>
              <a:t>Educational games are not new today. Since the </a:t>
            </a:r>
            <a:r>
              <a:rPr lang="en-PH" sz="2400" b="0" dirty="0">
                <a:latin typeface="+mn-lt"/>
                <a:cs typeface="Arial" panose="020B0604020202020204" pitchFamily="34" charset="0"/>
              </a:rPr>
              <a:t>introduction</a:t>
            </a:r>
            <a:r>
              <a:rPr lang="en-PH" sz="2400" b="0" dirty="0">
                <a:latin typeface="+mn-lt"/>
              </a:rPr>
              <a:t> of video games on 1970’s a lot of games are released that are considered as an educational game. </a:t>
            </a:r>
            <a:endParaRPr lang="en-US" sz="2400" b="0" dirty="0">
              <a:latin typeface="+mn-lt"/>
            </a:endParaRPr>
          </a:p>
        </p:txBody>
      </p:sp>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17</a:t>
            </a:fld>
            <a:endParaRPr lang="en-US" dirty="0"/>
          </a:p>
        </p:txBody>
      </p:sp>
      <p:sp>
        <p:nvSpPr>
          <p:cNvPr id="8" name="Title 3">
            <a:extLst>
              <a:ext uri="{FF2B5EF4-FFF2-40B4-BE49-F238E27FC236}">
                <a16:creationId xmlns:a16="http://schemas.microsoft.com/office/drawing/2014/main" id="{E3BD8413-C238-49D7-A4E1-E8FEF1811A0E}"/>
              </a:ext>
            </a:extLst>
          </p:cNvPr>
          <p:cNvSpPr txBox="1">
            <a:spLocks/>
          </p:cNvSpPr>
          <p:nvPr/>
        </p:nvSpPr>
        <p:spPr>
          <a:xfrm>
            <a:off x="540004" y="1062567"/>
            <a:ext cx="7781544" cy="85905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lang="en-GB" sz="5400" b="1" kern="1200" dirty="0">
                <a:solidFill>
                  <a:schemeClr val="bg1"/>
                </a:solidFill>
                <a:latin typeface="+mj-lt"/>
                <a:ea typeface="+mj-ea"/>
                <a:cs typeface="+mj-cs"/>
              </a:defRPr>
            </a:lvl1pPr>
          </a:lstStyle>
          <a:p>
            <a:r>
              <a:rPr lang="en-PH" sz="4400" dirty="0">
                <a:solidFill>
                  <a:srgbClr val="FB9322"/>
                </a:solidFill>
                <a:effectLst>
                  <a:outerShdw blurRad="38100" dist="38100" dir="2700000" algn="tl">
                    <a:srgbClr val="000000">
                      <a:alpha val="43137"/>
                    </a:srgbClr>
                  </a:outerShdw>
                </a:effectLst>
                <a:latin typeface="+mn-lt"/>
              </a:rPr>
              <a:t>Historical Background</a:t>
            </a:r>
            <a:endParaRPr lang="en-US" sz="4400" dirty="0">
              <a:solidFill>
                <a:srgbClr val="FB9322"/>
              </a:solidFill>
              <a:effectLst>
                <a:outerShdw blurRad="38100" dist="38100" dir="2700000" algn="tl">
                  <a:srgbClr val="000000">
                    <a:alpha val="43137"/>
                  </a:srgbClr>
                </a:outerShdw>
              </a:effectLst>
              <a:latin typeface="+mn-lt"/>
            </a:endParaRPr>
          </a:p>
        </p:txBody>
      </p:sp>
      <p:sp>
        <p:nvSpPr>
          <p:cNvPr id="6" name="Text Placeholder 3">
            <a:extLst>
              <a:ext uri="{FF2B5EF4-FFF2-40B4-BE49-F238E27FC236}">
                <a16:creationId xmlns:a16="http://schemas.microsoft.com/office/drawing/2014/main" id="{6F8B2520-0D1F-4358-A5F1-DBB0CF4EA62D}"/>
              </a:ext>
            </a:extLst>
          </p:cNvPr>
          <p:cNvSpPr txBox="1">
            <a:spLocks/>
          </p:cNvSpPr>
          <p:nvPr/>
        </p:nvSpPr>
        <p:spPr>
          <a:xfrm>
            <a:off x="540004" y="4121898"/>
            <a:ext cx="7781544" cy="2097927"/>
          </a:xfrm>
          <a:prstGeom prst="rect">
            <a:avLst/>
          </a:prstGeom>
        </p:spPr>
        <p:txBody>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PH" dirty="0">
                <a:solidFill>
                  <a:schemeClr val="bg1"/>
                </a:solidFill>
              </a:rPr>
              <a:t> Logo Programming</a:t>
            </a:r>
          </a:p>
          <a:p>
            <a:pPr>
              <a:buFont typeface="Wingdings" panose="05000000000000000000" pitchFamily="2" charset="2"/>
              <a:buChar char="Ø"/>
            </a:pPr>
            <a:r>
              <a:rPr lang="en-PH" dirty="0">
                <a:solidFill>
                  <a:schemeClr val="bg1"/>
                </a:solidFill>
              </a:rPr>
              <a:t> Lemonade Stand</a:t>
            </a:r>
          </a:p>
          <a:p>
            <a:pPr>
              <a:buFont typeface="Wingdings" panose="05000000000000000000" pitchFamily="2" charset="2"/>
              <a:buChar char="Ø"/>
            </a:pPr>
            <a:r>
              <a:rPr lang="en-PH" dirty="0">
                <a:solidFill>
                  <a:schemeClr val="bg1"/>
                </a:solidFill>
              </a:rPr>
              <a:t> Oregon Trail</a:t>
            </a:r>
          </a:p>
          <a:p>
            <a:pPr>
              <a:buFont typeface="Wingdings" panose="05000000000000000000" pitchFamily="2" charset="2"/>
              <a:buChar char="Ø"/>
            </a:pPr>
            <a:r>
              <a:rPr lang="en-PH" dirty="0">
                <a:solidFill>
                  <a:schemeClr val="bg1"/>
                </a:solidFill>
              </a:rPr>
              <a:t> Minecraft</a:t>
            </a:r>
          </a:p>
          <a:p>
            <a:pPr marL="285750" indent="-285750"/>
            <a:endParaRPr lang="en-PH" dirty="0"/>
          </a:p>
        </p:txBody>
      </p:sp>
    </p:spTree>
    <p:extLst>
      <p:ext uri="{BB962C8B-B14F-4D97-AF65-F5344CB8AC3E}">
        <p14:creationId xmlns:p14="http://schemas.microsoft.com/office/powerpoint/2010/main" val="29027943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6F47-12A9-4DFC-A252-17CA204E82EE}"/>
              </a:ext>
            </a:extLst>
          </p:cNvPr>
          <p:cNvSpPr>
            <a:spLocks noGrp="1"/>
          </p:cNvSpPr>
          <p:nvPr>
            <p:ph type="title"/>
          </p:nvPr>
        </p:nvSpPr>
        <p:spPr>
          <a:xfrm>
            <a:off x="831849" y="2752725"/>
            <a:ext cx="7781544" cy="859055"/>
          </a:xfrm>
        </p:spPr>
        <p:txBody>
          <a:bodyPr>
            <a:noAutofit/>
          </a:bodyPr>
          <a:lstStyle/>
          <a:p>
            <a:r>
              <a:rPr lang="en-PH" sz="6000" dirty="0">
                <a:solidFill>
                  <a:srgbClr val="FB9322"/>
                </a:solidFill>
                <a:effectLst>
                  <a:outerShdw blurRad="38100" dist="38100" dir="2700000" algn="tl">
                    <a:srgbClr val="000000">
                      <a:alpha val="43137"/>
                    </a:srgbClr>
                  </a:outerShdw>
                </a:effectLst>
                <a:latin typeface="+mn-lt"/>
              </a:rPr>
              <a:t>Chapter III</a:t>
            </a:r>
          </a:p>
        </p:txBody>
      </p:sp>
      <p:sp>
        <p:nvSpPr>
          <p:cNvPr id="3" name="Text Placeholder 2">
            <a:extLst>
              <a:ext uri="{FF2B5EF4-FFF2-40B4-BE49-F238E27FC236}">
                <a16:creationId xmlns:a16="http://schemas.microsoft.com/office/drawing/2014/main" id="{40F1A0C4-AE36-49FB-9ECC-59A32F9C21BB}"/>
              </a:ext>
            </a:extLst>
          </p:cNvPr>
          <p:cNvSpPr>
            <a:spLocks noGrp="1"/>
          </p:cNvSpPr>
          <p:nvPr>
            <p:ph type="body" idx="1"/>
          </p:nvPr>
        </p:nvSpPr>
        <p:spPr>
          <a:xfrm>
            <a:off x="831849" y="4069079"/>
            <a:ext cx="9026525" cy="1560195"/>
          </a:xfrm>
        </p:spPr>
        <p:txBody>
          <a:bodyPr>
            <a:normAutofit/>
          </a:bodyPr>
          <a:lstStyle/>
          <a:p>
            <a:r>
              <a:rPr lang="en-PH" sz="5400" b="1" dirty="0">
                <a:solidFill>
                  <a:schemeClr val="bg1"/>
                </a:solidFill>
                <a:effectLst>
                  <a:outerShdw blurRad="38100" dist="38100" dir="2700000" algn="tl">
                    <a:srgbClr val="000000">
                      <a:alpha val="43137"/>
                    </a:srgbClr>
                  </a:outerShdw>
                </a:effectLst>
              </a:rPr>
              <a:t>Technical </a:t>
            </a:r>
            <a:r>
              <a:rPr lang="en-PH" sz="5400" b="1" dirty="0" err="1">
                <a:solidFill>
                  <a:schemeClr val="bg1"/>
                </a:solidFill>
                <a:effectLst>
                  <a:outerShdw blurRad="38100" dist="38100" dir="2700000" algn="tl">
                    <a:srgbClr val="000000">
                      <a:alpha val="43137"/>
                    </a:srgbClr>
                  </a:outerShdw>
                </a:effectLst>
              </a:rPr>
              <a:t>Backgroud</a:t>
            </a:r>
            <a:endParaRPr lang="en-PH" sz="5400" b="1" dirty="0">
              <a:solidFill>
                <a:schemeClr val="bg1"/>
              </a:solidFill>
              <a:effectLst>
                <a:outerShdw blurRad="38100" dist="38100" dir="2700000" algn="tl">
                  <a:srgbClr val="000000">
                    <a:alpha val="43137"/>
                  </a:srgbClr>
                </a:outerShdw>
              </a:effectLst>
            </a:endParaRPr>
          </a:p>
        </p:txBody>
      </p:sp>
      <p:sp>
        <p:nvSpPr>
          <p:cNvPr id="4" name="Slide Number Placeholder 3">
            <a:extLst>
              <a:ext uri="{FF2B5EF4-FFF2-40B4-BE49-F238E27FC236}">
                <a16:creationId xmlns:a16="http://schemas.microsoft.com/office/drawing/2014/main" id="{7D4364B5-3D75-466A-903A-1AC358E581F7}"/>
              </a:ext>
            </a:extLst>
          </p:cNvPr>
          <p:cNvSpPr>
            <a:spLocks noGrp="1"/>
          </p:cNvSpPr>
          <p:nvPr>
            <p:ph type="sldNum" sz="quarter" idx="12"/>
          </p:nvPr>
        </p:nvSpPr>
        <p:spPr/>
        <p:txBody>
          <a:bodyPr/>
          <a:lstStyle/>
          <a:p>
            <a:fld id="{C263D6C4-4840-40CC-AC84-17E24B3B7BDE}" type="slidenum">
              <a:rPr lang="en-US" noProof="0" smtClean="0"/>
              <a:pPr/>
              <a:t>18</a:t>
            </a:fld>
            <a:endParaRPr lang="en-US" noProof="0" dirty="0"/>
          </a:p>
        </p:txBody>
      </p:sp>
    </p:spTree>
    <p:extLst>
      <p:ext uri="{BB962C8B-B14F-4D97-AF65-F5344CB8AC3E}">
        <p14:creationId xmlns:p14="http://schemas.microsoft.com/office/powerpoint/2010/main" val="3801828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6BB2A-286A-41C4-8D0F-5DA263440D75}"/>
              </a:ext>
            </a:extLst>
          </p:cNvPr>
          <p:cNvSpPr>
            <a:spLocks noGrp="1"/>
          </p:cNvSpPr>
          <p:nvPr>
            <p:ph type="title"/>
          </p:nvPr>
        </p:nvSpPr>
        <p:spPr>
          <a:xfrm>
            <a:off x="444500" y="5429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Technical Background</a:t>
            </a:r>
          </a:p>
        </p:txBody>
      </p:sp>
      <p:sp>
        <p:nvSpPr>
          <p:cNvPr id="3" name="Slide Number Placeholder 2">
            <a:extLst>
              <a:ext uri="{FF2B5EF4-FFF2-40B4-BE49-F238E27FC236}">
                <a16:creationId xmlns:a16="http://schemas.microsoft.com/office/drawing/2014/main" id="{1931AAB0-2258-4600-A4EE-D92EAD09EBF5}"/>
              </a:ext>
            </a:extLst>
          </p:cNvPr>
          <p:cNvSpPr>
            <a:spLocks noGrp="1"/>
          </p:cNvSpPr>
          <p:nvPr>
            <p:ph type="sldNum" sz="quarter" idx="12"/>
          </p:nvPr>
        </p:nvSpPr>
        <p:spPr/>
        <p:txBody>
          <a:bodyPr/>
          <a:lstStyle/>
          <a:p>
            <a:fld id="{C263D6C4-4840-40CC-AC84-17E24B3B7BDE}" type="slidenum">
              <a:rPr lang="en-US" noProof="0" smtClean="0"/>
              <a:pPr/>
              <a:t>19</a:t>
            </a:fld>
            <a:endParaRPr lang="en-US" noProof="0" dirty="0"/>
          </a:p>
        </p:txBody>
      </p:sp>
      <p:sp>
        <p:nvSpPr>
          <p:cNvPr id="4" name="Text Placeholder 3">
            <a:extLst>
              <a:ext uri="{FF2B5EF4-FFF2-40B4-BE49-F238E27FC236}">
                <a16:creationId xmlns:a16="http://schemas.microsoft.com/office/drawing/2014/main" id="{0896D297-0F2A-4E61-A8AB-48622AE55BFA}"/>
              </a:ext>
            </a:extLst>
          </p:cNvPr>
          <p:cNvSpPr>
            <a:spLocks noGrp="1"/>
          </p:cNvSpPr>
          <p:nvPr>
            <p:ph type="body" sz="half" idx="2"/>
          </p:nvPr>
        </p:nvSpPr>
        <p:spPr>
          <a:xfrm>
            <a:off x="443366" y="1444649"/>
            <a:ext cx="3671434" cy="4579079"/>
          </a:xfrm>
        </p:spPr>
        <p:txBody>
          <a:bodyPr>
            <a:normAutofit/>
          </a:bodyPr>
          <a:lstStyle/>
          <a:p>
            <a:pPr marL="285750" indent="-285750">
              <a:buFont typeface="Arial" panose="020B0604020202020204" pitchFamily="34" charset="0"/>
              <a:buChar char="•"/>
            </a:pPr>
            <a:endParaRPr lang="en-PH" sz="2400" dirty="0"/>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C#</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Unity</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Visual Studio Code</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Blender</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Adobe Photoshop</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Adobe Illustrator</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Vue.js</a:t>
            </a:r>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p:txBody>
      </p:sp>
      <p:pic>
        <p:nvPicPr>
          <p:cNvPr id="13" name="Content Placeholder 12">
            <a:extLst>
              <a:ext uri="{FF2B5EF4-FFF2-40B4-BE49-F238E27FC236}">
                <a16:creationId xmlns:a16="http://schemas.microsoft.com/office/drawing/2014/main" id="{F3A1AFAC-3B83-4956-95E7-8303D67E0693}"/>
              </a:ext>
            </a:extLst>
          </p:cNvPr>
          <p:cNvPicPr>
            <a:picLocks noGrp="1" noChangeAspect="1"/>
          </p:cNvPicPr>
          <p:nvPr>
            <p:ph idx="1"/>
          </p:nvPr>
        </p:nvPicPr>
        <p:blipFill>
          <a:blip r:embed="rId2"/>
          <a:stretch>
            <a:fillRect/>
          </a:stretch>
        </p:blipFill>
        <p:spPr>
          <a:xfrm>
            <a:off x="9054725" y="2059027"/>
            <a:ext cx="958850" cy="827877"/>
          </a:xfrm>
        </p:spPr>
      </p:pic>
      <p:pic>
        <p:nvPicPr>
          <p:cNvPr id="6" name="Picture 5">
            <a:extLst>
              <a:ext uri="{FF2B5EF4-FFF2-40B4-BE49-F238E27FC236}">
                <a16:creationId xmlns:a16="http://schemas.microsoft.com/office/drawing/2014/main" id="{E4B8DA4A-FDC7-4714-8D2B-8360EEEDE405}"/>
              </a:ext>
            </a:extLst>
          </p:cNvPr>
          <p:cNvPicPr/>
          <p:nvPr/>
        </p:nvPicPr>
        <p:blipFill rotWithShape="1">
          <a:blip r:embed="rId3" cstate="print">
            <a:extLst>
              <a:ext uri="{28A0092B-C50C-407E-A947-70E740481C1C}">
                <a14:useLocalDpi xmlns:a14="http://schemas.microsoft.com/office/drawing/2010/main" val="0"/>
              </a:ext>
            </a:extLst>
          </a:blip>
          <a:srcRect t="19774" r="61177" b="12430"/>
          <a:stretch/>
        </p:blipFill>
        <p:spPr bwMode="auto">
          <a:xfrm>
            <a:off x="6984570" y="2681267"/>
            <a:ext cx="1692521" cy="1901415"/>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0FE34EC3-0C16-4324-9306-F9B1752C10A0}"/>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20015" y="1579275"/>
            <a:ext cx="958850" cy="958850"/>
          </a:xfrm>
          <a:prstGeom prst="rect">
            <a:avLst/>
          </a:prstGeom>
          <a:noFill/>
          <a:ln>
            <a:noFill/>
          </a:ln>
        </p:spPr>
      </p:pic>
      <p:pic>
        <p:nvPicPr>
          <p:cNvPr id="8" name="Picture 7">
            <a:extLst>
              <a:ext uri="{FF2B5EF4-FFF2-40B4-BE49-F238E27FC236}">
                <a16:creationId xmlns:a16="http://schemas.microsoft.com/office/drawing/2014/main" id="{D34BD9D6-8302-4C79-B9D2-AF8A68B692C0}"/>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60804" y="2681267"/>
            <a:ext cx="850900" cy="850900"/>
          </a:xfrm>
          <a:prstGeom prst="rect">
            <a:avLst/>
          </a:prstGeom>
          <a:noFill/>
          <a:ln>
            <a:noFill/>
          </a:ln>
        </p:spPr>
      </p:pic>
      <p:pic>
        <p:nvPicPr>
          <p:cNvPr id="9" name="Picture 8">
            <a:extLst>
              <a:ext uri="{FF2B5EF4-FFF2-40B4-BE49-F238E27FC236}">
                <a16:creationId xmlns:a16="http://schemas.microsoft.com/office/drawing/2014/main" id="{3B535749-3EC6-4297-99CC-6F94A33A80E6}"/>
              </a:ext>
            </a:extLst>
          </p:cNvPr>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780226" y="4467876"/>
            <a:ext cx="927100" cy="927100"/>
          </a:xfrm>
          <a:prstGeom prst="rect">
            <a:avLst/>
          </a:prstGeom>
          <a:noFill/>
          <a:ln>
            <a:noFill/>
          </a:ln>
        </p:spPr>
      </p:pic>
      <p:pic>
        <p:nvPicPr>
          <p:cNvPr id="10" name="Picture 9">
            <a:extLst>
              <a:ext uri="{FF2B5EF4-FFF2-40B4-BE49-F238E27FC236}">
                <a16:creationId xmlns:a16="http://schemas.microsoft.com/office/drawing/2014/main" id="{42C74113-22B1-494A-B254-4DEFA9972779}"/>
              </a:ext>
            </a:extLst>
          </p:cNvPr>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874215" y="4972701"/>
            <a:ext cx="864235" cy="844550"/>
          </a:xfrm>
          <a:prstGeom prst="rect">
            <a:avLst/>
          </a:prstGeom>
          <a:noFill/>
          <a:ln>
            <a:noFill/>
          </a:ln>
        </p:spPr>
      </p:pic>
      <p:pic>
        <p:nvPicPr>
          <p:cNvPr id="11" name="Picture 10">
            <a:extLst>
              <a:ext uri="{FF2B5EF4-FFF2-40B4-BE49-F238E27FC236}">
                <a16:creationId xmlns:a16="http://schemas.microsoft.com/office/drawing/2014/main" id="{B6248434-9CB5-4E59-9848-ACAA32479B20}"/>
              </a:ext>
            </a:extLst>
          </p:cNvPr>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476114" y="4068778"/>
            <a:ext cx="814705" cy="798195"/>
          </a:xfrm>
          <a:prstGeom prst="rect">
            <a:avLst/>
          </a:prstGeom>
          <a:noFill/>
          <a:ln>
            <a:noFill/>
          </a:ln>
        </p:spPr>
      </p:pic>
    </p:spTree>
    <p:extLst>
      <p:ext uri="{BB962C8B-B14F-4D97-AF65-F5344CB8AC3E}">
        <p14:creationId xmlns:p14="http://schemas.microsoft.com/office/powerpoint/2010/main" val="4041491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8707A-C7B0-4A3C-B021-41B286A9D3BA}"/>
              </a:ext>
            </a:extLst>
          </p:cNvPr>
          <p:cNvSpPr>
            <a:spLocks noGrp="1"/>
          </p:cNvSpPr>
          <p:nvPr>
            <p:ph type="title"/>
          </p:nvPr>
        </p:nvSpPr>
        <p:spPr>
          <a:xfrm>
            <a:off x="444500" y="5429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CAPSTONE PROJECT</a:t>
            </a:r>
          </a:p>
        </p:txBody>
      </p:sp>
      <p:sp>
        <p:nvSpPr>
          <p:cNvPr id="3" name="Slide Number Placeholder 2">
            <a:extLst>
              <a:ext uri="{FF2B5EF4-FFF2-40B4-BE49-F238E27FC236}">
                <a16:creationId xmlns:a16="http://schemas.microsoft.com/office/drawing/2014/main" id="{1DBC5E8F-9AFE-42CB-BA13-16979AD3E6A3}"/>
              </a:ext>
            </a:extLst>
          </p:cNvPr>
          <p:cNvSpPr>
            <a:spLocks noGrp="1"/>
          </p:cNvSpPr>
          <p:nvPr>
            <p:ph type="sldNum" sz="quarter" idx="12"/>
          </p:nvPr>
        </p:nvSpPr>
        <p:spPr/>
        <p:txBody>
          <a:bodyPr/>
          <a:lstStyle/>
          <a:p>
            <a:fld id="{C263D6C4-4840-40CC-AC84-17E24B3B7BDE}" type="slidenum">
              <a:rPr lang="en-US" noProof="0" smtClean="0"/>
              <a:pPr/>
              <a:t>2</a:t>
            </a:fld>
            <a:endParaRPr lang="en-US" noProof="0" dirty="0"/>
          </a:p>
        </p:txBody>
      </p:sp>
      <p:sp>
        <p:nvSpPr>
          <p:cNvPr id="4" name="Text Placeholder 3">
            <a:extLst>
              <a:ext uri="{FF2B5EF4-FFF2-40B4-BE49-F238E27FC236}">
                <a16:creationId xmlns:a16="http://schemas.microsoft.com/office/drawing/2014/main" id="{EC27808B-BDE6-46A1-85E8-C432468752A1}"/>
              </a:ext>
            </a:extLst>
          </p:cNvPr>
          <p:cNvSpPr>
            <a:spLocks noGrp="1"/>
          </p:cNvSpPr>
          <p:nvPr>
            <p:ph type="body" sz="quarter" idx="13"/>
          </p:nvPr>
        </p:nvSpPr>
        <p:spPr>
          <a:xfrm>
            <a:off x="1409700" y="2100435"/>
            <a:ext cx="9372600" cy="3358860"/>
          </a:xfrm>
        </p:spPr>
        <p:txBody>
          <a:bodyPr>
            <a:normAutofit/>
          </a:bodyPr>
          <a:lstStyle/>
          <a:p>
            <a:r>
              <a:rPr lang="en-PH" sz="5400" b="1" dirty="0">
                <a:effectLst>
                  <a:outerShdw blurRad="38100" dist="38100" dir="2700000" algn="tl">
                    <a:srgbClr val="000000">
                      <a:alpha val="43137"/>
                    </a:srgbClr>
                  </a:outerShdw>
                </a:effectLst>
              </a:rPr>
              <a:t>DAGOHOY’S REVOLT: 3D EDUCATIONAL GAME ABOUT DAGOHOY</a:t>
            </a:r>
          </a:p>
        </p:txBody>
      </p:sp>
    </p:spTree>
    <p:extLst>
      <p:ext uri="{BB962C8B-B14F-4D97-AF65-F5344CB8AC3E}">
        <p14:creationId xmlns:p14="http://schemas.microsoft.com/office/powerpoint/2010/main" val="33485434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p:txBody>
          <a:bodyPr/>
          <a:lstStyle/>
          <a:p>
            <a:r>
              <a:rPr lang="en-US" sz="6000" dirty="0">
                <a:effectLst>
                  <a:outerShdw blurRad="38100" dist="38100" dir="2700000" algn="tl">
                    <a:srgbClr val="000000">
                      <a:alpha val="43137"/>
                    </a:srgbClr>
                  </a:outerShdw>
                </a:effectLst>
              </a:rPr>
              <a:t>Thank You!</a:t>
            </a:r>
            <a:endParaRPr lang="en-GB" sz="6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97718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F457D6-B17D-4E23-9872-66D950119385}"/>
              </a:ext>
            </a:extLst>
          </p:cNvPr>
          <p:cNvSpPr>
            <a:spLocks noGrp="1"/>
          </p:cNvSpPr>
          <p:nvPr>
            <p:ph type="title"/>
          </p:nvPr>
        </p:nvSpPr>
        <p:spPr/>
        <p:txBody>
          <a:bodyPr/>
          <a:lstStyle/>
          <a:p>
            <a:endParaRPr lang="en-PH"/>
          </a:p>
        </p:txBody>
      </p:sp>
      <p:sp>
        <p:nvSpPr>
          <p:cNvPr id="6" name="Text Placeholder 5">
            <a:extLst>
              <a:ext uri="{FF2B5EF4-FFF2-40B4-BE49-F238E27FC236}">
                <a16:creationId xmlns:a16="http://schemas.microsoft.com/office/drawing/2014/main" id="{04606353-0709-4AA1-B331-1D4E189DE3BD}"/>
              </a:ext>
            </a:extLst>
          </p:cNvPr>
          <p:cNvSpPr>
            <a:spLocks noGrp="1"/>
          </p:cNvSpPr>
          <p:nvPr>
            <p:ph type="body" idx="1"/>
          </p:nvPr>
        </p:nvSpPr>
        <p:spPr/>
        <p:txBody>
          <a:bodyPr/>
          <a:lstStyle/>
          <a:p>
            <a:endParaRPr lang="en-PH"/>
          </a:p>
        </p:txBody>
      </p:sp>
      <p:sp>
        <p:nvSpPr>
          <p:cNvPr id="2" name="Slide Number Placeholder 1">
            <a:extLst>
              <a:ext uri="{FF2B5EF4-FFF2-40B4-BE49-F238E27FC236}">
                <a16:creationId xmlns:a16="http://schemas.microsoft.com/office/drawing/2014/main" id="{C92BFECB-AEB5-45E4-BCD8-846F1935B6D7}"/>
              </a:ext>
            </a:extLst>
          </p:cNvPr>
          <p:cNvSpPr>
            <a:spLocks noGrp="1"/>
          </p:cNvSpPr>
          <p:nvPr>
            <p:ph type="sldNum" sz="quarter" idx="12"/>
          </p:nvPr>
        </p:nvSpPr>
        <p:spPr/>
        <p:txBody>
          <a:bodyPr/>
          <a:lstStyle/>
          <a:p>
            <a:fld id="{C263D6C4-4840-40CC-AC84-17E24B3B7BDE}" type="slidenum">
              <a:rPr lang="en-US" noProof="0" smtClean="0"/>
              <a:pPr/>
              <a:t>21</a:t>
            </a:fld>
            <a:endParaRPr lang="en-US" noProof="0" dirty="0"/>
          </a:p>
        </p:txBody>
      </p:sp>
      <p:sp>
        <p:nvSpPr>
          <p:cNvPr id="7" name="Title 1">
            <a:extLst>
              <a:ext uri="{FF2B5EF4-FFF2-40B4-BE49-F238E27FC236}">
                <a16:creationId xmlns:a16="http://schemas.microsoft.com/office/drawing/2014/main" id="{890BD8D0-D62B-4D13-A72B-65991CA9F486}"/>
              </a:ext>
            </a:extLst>
          </p:cNvPr>
          <p:cNvSpPr txBox="1">
            <a:spLocks/>
          </p:cNvSpPr>
          <p:nvPr/>
        </p:nvSpPr>
        <p:spPr>
          <a:xfrm>
            <a:off x="760765" y="98369"/>
            <a:ext cx="11214100" cy="70173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GB" sz="5400" b="1" kern="1200" dirty="0">
                <a:solidFill>
                  <a:schemeClr val="bg1"/>
                </a:solidFill>
                <a:latin typeface="+mj-lt"/>
                <a:ea typeface="+mj-ea"/>
                <a:cs typeface="+mj-cs"/>
              </a:defRPr>
            </a:lvl1pPr>
          </a:lstStyle>
          <a:p>
            <a:r>
              <a:rPr lang="en-PH" sz="4400" dirty="0">
                <a:solidFill>
                  <a:srgbClr val="FB9322"/>
                </a:solidFill>
                <a:effectLst>
                  <a:outerShdw blurRad="38100" dist="38100" dir="2700000" algn="tl">
                    <a:srgbClr val="000000">
                      <a:alpha val="43137"/>
                    </a:srgbClr>
                  </a:outerShdw>
                </a:effectLst>
                <a:latin typeface="+mn-lt"/>
              </a:rPr>
              <a:t>Game Prototype</a:t>
            </a:r>
          </a:p>
        </p:txBody>
      </p:sp>
      <p:pic>
        <p:nvPicPr>
          <p:cNvPr id="4" name="Dagohoy Trailer">
            <a:hlinkClick r:id="" action="ppaction://media"/>
            <a:extLst>
              <a:ext uri="{FF2B5EF4-FFF2-40B4-BE49-F238E27FC236}">
                <a16:creationId xmlns:a16="http://schemas.microsoft.com/office/drawing/2014/main" id="{A7967FDC-746B-479E-9562-6F177BB4225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1850" y="800100"/>
            <a:ext cx="10453511" cy="5880100"/>
          </a:xfrm>
          <a:prstGeom prst="rect">
            <a:avLst/>
          </a:prstGeom>
        </p:spPr>
      </p:pic>
    </p:spTree>
    <p:extLst>
      <p:ext uri="{BB962C8B-B14F-4D97-AF65-F5344CB8AC3E}">
        <p14:creationId xmlns:p14="http://schemas.microsoft.com/office/powerpoint/2010/main" val="1592690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6F47-12A9-4DFC-A252-17CA204E82EE}"/>
              </a:ext>
            </a:extLst>
          </p:cNvPr>
          <p:cNvSpPr>
            <a:spLocks noGrp="1"/>
          </p:cNvSpPr>
          <p:nvPr>
            <p:ph type="title"/>
          </p:nvPr>
        </p:nvSpPr>
        <p:spPr>
          <a:xfrm>
            <a:off x="831849" y="2752725"/>
            <a:ext cx="7781544" cy="859055"/>
          </a:xfrm>
        </p:spPr>
        <p:txBody>
          <a:bodyPr>
            <a:noAutofit/>
          </a:bodyPr>
          <a:lstStyle/>
          <a:p>
            <a:r>
              <a:rPr lang="en-PH" sz="6000" dirty="0">
                <a:solidFill>
                  <a:srgbClr val="FB9322"/>
                </a:solidFill>
                <a:effectLst>
                  <a:outerShdw blurRad="38100" dist="38100" dir="2700000" algn="tl">
                    <a:srgbClr val="000000">
                      <a:alpha val="43137"/>
                    </a:srgbClr>
                  </a:outerShdw>
                </a:effectLst>
                <a:latin typeface="+mn-lt"/>
              </a:rPr>
              <a:t>Chapter I</a:t>
            </a:r>
          </a:p>
        </p:txBody>
      </p:sp>
      <p:sp>
        <p:nvSpPr>
          <p:cNvPr id="3" name="Text Placeholder 2">
            <a:extLst>
              <a:ext uri="{FF2B5EF4-FFF2-40B4-BE49-F238E27FC236}">
                <a16:creationId xmlns:a16="http://schemas.microsoft.com/office/drawing/2014/main" id="{40F1A0C4-AE36-49FB-9ECC-59A32F9C21BB}"/>
              </a:ext>
            </a:extLst>
          </p:cNvPr>
          <p:cNvSpPr>
            <a:spLocks noGrp="1"/>
          </p:cNvSpPr>
          <p:nvPr>
            <p:ph type="body" idx="1"/>
          </p:nvPr>
        </p:nvSpPr>
        <p:spPr>
          <a:xfrm>
            <a:off x="831849" y="4069079"/>
            <a:ext cx="9026525" cy="1560195"/>
          </a:xfrm>
        </p:spPr>
        <p:txBody>
          <a:bodyPr>
            <a:normAutofit/>
          </a:bodyPr>
          <a:lstStyle/>
          <a:p>
            <a:r>
              <a:rPr lang="en-PH" sz="5400" b="1" dirty="0">
                <a:solidFill>
                  <a:schemeClr val="bg1"/>
                </a:solidFill>
                <a:effectLst>
                  <a:outerShdw blurRad="38100" dist="38100" dir="2700000" algn="tl">
                    <a:srgbClr val="000000">
                      <a:alpha val="43137"/>
                    </a:srgbClr>
                  </a:outerShdw>
                </a:effectLst>
              </a:rPr>
              <a:t>Introduction</a:t>
            </a:r>
          </a:p>
        </p:txBody>
      </p:sp>
      <p:sp>
        <p:nvSpPr>
          <p:cNvPr id="4" name="Slide Number Placeholder 3">
            <a:extLst>
              <a:ext uri="{FF2B5EF4-FFF2-40B4-BE49-F238E27FC236}">
                <a16:creationId xmlns:a16="http://schemas.microsoft.com/office/drawing/2014/main" id="{7D4364B5-3D75-466A-903A-1AC358E581F7}"/>
              </a:ext>
            </a:extLst>
          </p:cNvPr>
          <p:cNvSpPr>
            <a:spLocks noGrp="1"/>
          </p:cNvSpPr>
          <p:nvPr>
            <p:ph type="sldNum" sz="quarter" idx="12"/>
          </p:nvPr>
        </p:nvSpPr>
        <p:spPr/>
        <p:txBody>
          <a:bodyPr/>
          <a:lstStyle/>
          <a:p>
            <a:fld id="{C263D6C4-4840-40CC-AC84-17E24B3B7BDE}" type="slidenum">
              <a:rPr lang="en-US" noProof="0" smtClean="0"/>
              <a:pPr/>
              <a:t>3</a:t>
            </a:fld>
            <a:endParaRPr lang="en-US" noProof="0" dirty="0"/>
          </a:p>
        </p:txBody>
      </p:sp>
    </p:spTree>
    <p:extLst>
      <p:ext uri="{BB962C8B-B14F-4D97-AF65-F5344CB8AC3E}">
        <p14:creationId xmlns:p14="http://schemas.microsoft.com/office/powerpoint/2010/main" val="2675929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322791"/>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Project Context</a:t>
            </a:r>
            <a:endParaRPr lang="en-US" sz="4400" dirty="0">
              <a:solidFill>
                <a:srgbClr val="FB9322"/>
              </a:solidFill>
              <a:effectLst>
                <a:outerShdw blurRad="38100" dist="38100" dir="2700000" algn="tl">
                  <a:srgbClr val="000000">
                    <a:alpha val="43137"/>
                  </a:srgbClr>
                </a:outerShdw>
              </a:effectLst>
              <a:latin typeface="+mn-lt"/>
            </a:endParaRP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a:xfrm>
            <a:off x="444500" y="1228725"/>
            <a:ext cx="8022167" cy="5153025"/>
          </a:xfrm>
        </p:spPr>
        <p:txBody>
          <a:bodyPr/>
          <a:lstStyle/>
          <a:p>
            <a:pPr marL="0" indent="0" algn="just">
              <a:lnSpc>
                <a:spcPct val="150000"/>
              </a:lnSpc>
              <a:buNone/>
            </a:pPr>
            <a:r>
              <a:rPr lang="en-PH" sz="2400" dirty="0">
                <a:effectLst>
                  <a:outerShdw blurRad="38100" dist="38100" dir="2700000" algn="tl">
                    <a:srgbClr val="000000">
                      <a:alpha val="43137"/>
                    </a:srgbClr>
                  </a:outerShdw>
                </a:effectLst>
              </a:rPr>
              <a:t>	There are many national heroes in the Philippines, just like Jose Rizal, Lapu-Lapu, and many more. However, some of them do not get the recognition they deserve. Furthermore, one of them is Francisco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a:t>
            </a:r>
          </a:p>
          <a:p>
            <a:pPr marL="0" indent="0" algn="just">
              <a:buNone/>
            </a:pPr>
            <a:endParaRPr lang="en-US" sz="2400" dirty="0">
              <a:effectLst>
                <a:outerShdw blurRad="38100" dist="38100" dir="2700000" algn="tl">
                  <a:srgbClr val="000000">
                    <a:alpha val="43137"/>
                  </a:srgbClr>
                </a:outerShdw>
              </a:effectLst>
            </a:endParaRPr>
          </a:p>
          <a:p>
            <a:pPr marL="0" indent="0" algn="just">
              <a:lnSpc>
                <a:spcPct val="150000"/>
              </a:lnSpc>
              <a:buNone/>
            </a:pPr>
            <a:r>
              <a:rPr lang="en-PH" sz="2400" dirty="0">
                <a:effectLst>
                  <a:outerShdw blurRad="38100" dist="38100" dir="2700000" algn="tl">
                    <a:srgbClr val="000000">
                      <a:alpha val="43137"/>
                    </a:srgbClr>
                  </a:outerShdw>
                </a:effectLst>
              </a:rPr>
              <a:t>	People knew the name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 but they do not recognize who he is. What is worst is that even his fellow Boholanos does not know him well.</a:t>
            </a:r>
            <a:endParaRPr lang="en-US" sz="2000" dirty="0"/>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4</a:t>
            </a:fld>
            <a:endParaRPr lang="en-US" dirty="0"/>
          </a:p>
        </p:txBody>
      </p:sp>
    </p:spTree>
    <p:extLst>
      <p:ext uri="{BB962C8B-B14F-4D97-AF65-F5344CB8AC3E}">
        <p14:creationId xmlns:p14="http://schemas.microsoft.com/office/powerpoint/2010/main" val="3867105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322791"/>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Project Context</a:t>
            </a:r>
            <a:endParaRPr lang="en-US" sz="4400" dirty="0">
              <a:solidFill>
                <a:srgbClr val="FB9322"/>
              </a:solidFill>
              <a:effectLst>
                <a:outerShdw blurRad="38100" dist="38100" dir="2700000" algn="tl">
                  <a:srgbClr val="000000">
                    <a:alpha val="43137"/>
                  </a:srgbClr>
                </a:outerShdw>
              </a:effectLst>
              <a:latin typeface="+mn-lt"/>
            </a:endParaRP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a:xfrm>
            <a:off x="444500" y="1228725"/>
            <a:ext cx="9051925" cy="5153025"/>
          </a:xfrm>
        </p:spPr>
        <p:txBody>
          <a:bodyPr/>
          <a:lstStyle/>
          <a:p>
            <a:pPr marL="0" indent="0" algn="just">
              <a:lnSpc>
                <a:spcPct val="150000"/>
              </a:lnSpc>
              <a:buNone/>
            </a:pPr>
            <a:r>
              <a:rPr lang="en-PH" sz="2400" dirty="0">
                <a:effectLst>
                  <a:outerShdw blurRad="38100" dist="38100" dir="2700000" algn="tl">
                    <a:srgbClr val="000000">
                      <a:alpha val="43137"/>
                    </a:srgbClr>
                  </a:outerShdw>
                </a:effectLst>
              </a:rPr>
              <a:t>	Some people are fond of reading, but other individuals are visual learners. Those are the individuals who learn best through visual objects. </a:t>
            </a:r>
          </a:p>
          <a:p>
            <a:pPr marL="0" indent="0" algn="just">
              <a:lnSpc>
                <a:spcPct val="150000"/>
              </a:lnSpc>
              <a:buNone/>
            </a:pPr>
            <a:r>
              <a:rPr lang="en-PH" sz="2400" dirty="0">
                <a:effectLst>
                  <a:outerShdw blurRad="38100" dist="38100" dir="2700000" algn="tl">
                    <a:srgbClr val="000000">
                      <a:alpha val="43137"/>
                    </a:srgbClr>
                  </a:outerShdw>
                </a:effectLst>
              </a:rPr>
              <a:t>	We, the researchers, came up with an idea to do an educational and entertaining project. We decide to create a 3D game that aims to educate the user about our hero Francisco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 </a:t>
            </a:r>
          </a:p>
          <a:p>
            <a:pPr marL="0" indent="0" algn="just">
              <a:lnSpc>
                <a:spcPct val="150000"/>
              </a:lnSpc>
              <a:buNone/>
            </a:pPr>
            <a:r>
              <a:rPr lang="en-PH" sz="2400" dirty="0">
                <a:effectLst>
                  <a:outerShdw blurRad="38100" dist="38100" dir="2700000" algn="tl">
                    <a:srgbClr val="000000">
                      <a:alpha val="43137"/>
                    </a:srgbClr>
                  </a:outerShdw>
                </a:effectLst>
              </a:rPr>
              <a:t>	We believe that smartphones and computers can also be used not just for entertainment but also for education. </a:t>
            </a:r>
          </a:p>
          <a:p>
            <a:pPr marL="0" indent="0">
              <a:buNone/>
            </a:pPr>
            <a:endParaRPr lang="en-PH" sz="2400" dirty="0">
              <a:effectLst>
                <a:outerShdw blurRad="38100" dist="38100" dir="2700000" algn="tl">
                  <a:srgbClr val="000000">
                    <a:alpha val="43137"/>
                  </a:srgbClr>
                </a:outerShdw>
              </a:effectLst>
            </a:endParaRPr>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5</a:t>
            </a:fld>
            <a:endParaRPr lang="en-US" dirty="0"/>
          </a:p>
        </p:txBody>
      </p:sp>
    </p:spTree>
    <p:extLst>
      <p:ext uri="{BB962C8B-B14F-4D97-AF65-F5344CB8AC3E}">
        <p14:creationId xmlns:p14="http://schemas.microsoft.com/office/powerpoint/2010/main" val="3056025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00250"/>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Statement of the Problem</a:t>
            </a:r>
            <a:endParaRPr lang="en-US" sz="4400" dirty="0">
              <a:solidFill>
                <a:srgbClr val="FB9322"/>
              </a:solidFill>
              <a:effectLst>
                <a:outerShdw blurRad="38100" dist="38100" dir="2700000" algn="tl">
                  <a:srgbClr val="000000">
                    <a:alpha val="43137"/>
                  </a:srgbClr>
                </a:outerShdw>
              </a:effectLst>
              <a:latin typeface="+mn-lt"/>
            </a:endParaRP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6</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a:off x="444500" y="3719712"/>
            <a:ext cx="7874000" cy="3082925"/>
          </a:xfrm>
        </p:spPr>
        <p:txBody>
          <a:bodyPr>
            <a:noAutofit/>
          </a:bodyPr>
          <a:lstStyle/>
          <a:p>
            <a:pPr marL="342900" lvl="0" indent="-342900">
              <a:buFont typeface="+mj-lt"/>
              <a:buAutoNum type="arabicPeriod"/>
            </a:pPr>
            <a:r>
              <a:rPr lang="en-PH" sz="2400" dirty="0">
                <a:effectLst>
                  <a:outerShdw blurRad="38100" dist="38100" dir="2700000" algn="tl">
                    <a:srgbClr val="000000">
                      <a:alpha val="43137"/>
                    </a:srgbClr>
                  </a:outerShdw>
                </a:effectLst>
              </a:rPr>
              <a:t>How will we be able to educate the people?</a:t>
            </a:r>
          </a:p>
          <a:p>
            <a:pPr marL="342900" lvl="0" indent="-342900">
              <a:buFont typeface="+mj-lt"/>
              <a:buAutoNum type="arabicPeriod"/>
            </a:pPr>
            <a:r>
              <a:rPr lang="en-PH" sz="2400" dirty="0">
                <a:effectLst>
                  <a:outerShdw blurRad="38100" dist="38100" dir="2700000" algn="tl">
                    <a:srgbClr val="000000">
                      <a:alpha val="43137"/>
                    </a:srgbClr>
                  </a:outerShdw>
                </a:effectLst>
              </a:rPr>
              <a:t>What is the difference between the traditional way of learning to non-traditional way?</a:t>
            </a:r>
          </a:p>
          <a:p>
            <a:pPr marL="342900" lvl="0" indent="-342900">
              <a:buFont typeface="+mj-lt"/>
              <a:buAutoNum type="arabicPeriod"/>
            </a:pPr>
            <a:r>
              <a:rPr lang="en-PH" sz="2400" dirty="0">
                <a:effectLst>
                  <a:outerShdw blurRad="38100" dist="38100" dir="2700000" algn="tl">
                    <a:srgbClr val="000000">
                      <a:alpha val="43137"/>
                    </a:srgbClr>
                  </a:outerShdw>
                </a:effectLst>
              </a:rPr>
              <a:t>Can the game be played without an internet connection? </a:t>
            </a:r>
          </a:p>
          <a:p>
            <a:pPr marL="342900" lvl="0" indent="-342900">
              <a:buFont typeface="+mj-lt"/>
              <a:buAutoNum type="arabicPeriod"/>
            </a:pPr>
            <a:r>
              <a:rPr lang="en-PH" sz="2400" dirty="0">
                <a:effectLst>
                  <a:outerShdw blurRad="38100" dist="38100" dir="2700000" algn="tl">
                    <a:srgbClr val="000000">
                      <a:alpha val="43137"/>
                    </a:srgbClr>
                  </a:outerShdw>
                </a:effectLst>
              </a:rPr>
              <a:t>How to distribute the game? ­­</a:t>
            </a:r>
          </a:p>
        </p:txBody>
      </p:sp>
      <p:sp>
        <p:nvSpPr>
          <p:cNvPr id="11" name="Rectangle 10"/>
          <p:cNvSpPr/>
          <p:nvPr/>
        </p:nvSpPr>
        <p:spPr>
          <a:xfrm>
            <a:off x="628650" y="1490008"/>
            <a:ext cx="10623550" cy="1938992"/>
          </a:xfrm>
          <a:prstGeom prst="rect">
            <a:avLst/>
          </a:prstGeom>
        </p:spPr>
        <p:txBody>
          <a:bodyPr wrap="square">
            <a:spAutoFit/>
          </a:bodyPr>
          <a:lstStyle/>
          <a:p>
            <a:pPr algn="just"/>
            <a:r>
              <a:rPr lang="en-US" sz="2400" dirty="0">
                <a:solidFill>
                  <a:schemeClr val="bg1"/>
                </a:solidFill>
                <a:effectLst>
                  <a:outerShdw blurRad="38100" dist="38100" dir="2700000" algn="tl">
                    <a:srgbClr val="000000">
                      <a:alpha val="43137"/>
                    </a:srgbClr>
                  </a:outerShdw>
                </a:effectLst>
              </a:rPr>
              <a:t>People knew the name </a:t>
            </a:r>
            <a:r>
              <a:rPr lang="en-US" sz="2400" dirty="0" err="1">
                <a:solidFill>
                  <a:schemeClr val="bg1"/>
                </a:solidFill>
                <a:effectLst>
                  <a:outerShdw blurRad="38100" dist="38100" dir="2700000" algn="tl">
                    <a:srgbClr val="000000">
                      <a:alpha val="43137"/>
                    </a:srgbClr>
                  </a:outerShdw>
                </a:effectLst>
              </a:rPr>
              <a:t>Dagohoy</a:t>
            </a:r>
            <a:r>
              <a:rPr lang="en-US" sz="2400" dirty="0">
                <a:solidFill>
                  <a:schemeClr val="bg1"/>
                </a:solidFill>
                <a:effectLst>
                  <a:outerShdw blurRad="38100" dist="38100" dir="2700000" algn="tl">
                    <a:srgbClr val="000000">
                      <a:alpha val="43137"/>
                    </a:srgbClr>
                  </a:outerShdw>
                </a:effectLst>
              </a:rPr>
              <a:t>, but they do not recognize who he is.  What is worst is that even his fellow Boholanos does not know him well.</a:t>
            </a:r>
          </a:p>
          <a:p>
            <a:pPr algn="just"/>
            <a:endParaRPr lang="en-PH" sz="2400" dirty="0">
              <a:solidFill>
                <a:schemeClr val="bg1"/>
              </a:solidFill>
              <a:effectLst>
                <a:outerShdw blurRad="38100" dist="38100" dir="2700000" algn="tl">
                  <a:srgbClr val="000000">
                    <a:alpha val="43137"/>
                  </a:srgbClr>
                </a:outerShdw>
              </a:effectLst>
            </a:endParaRPr>
          </a:p>
          <a:p>
            <a:pPr algn="just"/>
            <a:r>
              <a:rPr lang="en-US" sz="2400" dirty="0">
                <a:solidFill>
                  <a:schemeClr val="bg1"/>
                </a:solidFill>
                <a:effectLst>
                  <a:outerShdw blurRad="38100" dist="38100" dir="2700000" algn="tl">
                    <a:srgbClr val="000000">
                      <a:alpha val="43137"/>
                    </a:srgbClr>
                  </a:outerShdw>
                </a:effectLst>
              </a:rPr>
              <a:t>This research project aims to educate people about Francisco </a:t>
            </a:r>
            <a:r>
              <a:rPr lang="en-US" sz="2400" dirty="0" err="1">
                <a:solidFill>
                  <a:schemeClr val="bg1"/>
                </a:solidFill>
                <a:effectLst>
                  <a:outerShdw blurRad="38100" dist="38100" dir="2700000" algn="tl">
                    <a:srgbClr val="000000">
                      <a:alpha val="43137"/>
                    </a:srgbClr>
                  </a:outerShdw>
                </a:effectLst>
              </a:rPr>
              <a:t>Dagohoy</a:t>
            </a:r>
            <a:r>
              <a:rPr lang="en-US" sz="2400" dirty="0">
                <a:solidFill>
                  <a:schemeClr val="bg1"/>
                </a:solidFill>
                <a:effectLst>
                  <a:outerShdw blurRad="38100" dist="38100" dir="2700000" algn="tl">
                    <a:srgbClr val="000000">
                      <a:alpha val="43137"/>
                    </a:srgbClr>
                  </a:outerShdw>
                </a:effectLst>
              </a:rPr>
              <a:t> by creating a 3D Educational Game. </a:t>
            </a:r>
          </a:p>
        </p:txBody>
      </p:sp>
    </p:spTree>
    <p:extLst>
      <p:ext uri="{BB962C8B-B14F-4D97-AF65-F5344CB8AC3E}">
        <p14:creationId xmlns:p14="http://schemas.microsoft.com/office/powerpoint/2010/main" val="3607270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00250"/>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PURPOSE</a:t>
            </a:r>
            <a:endParaRPr lang="en-US" sz="4400" dirty="0">
              <a:solidFill>
                <a:srgbClr val="FB9322"/>
              </a:solidFill>
              <a:effectLst>
                <a:outerShdw blurRad="38100" dist="38100" dir="2700000" algn="tl">
                  <a:srgbClr val="000000">
                    <a:alpha val="43137"/>
                  </a:srgbClr>
                </a:outerShdw>
              </a:effectLst>
              <a:latin typeface="+mn-lt"/>
            </a:endParaRP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7</a:t>
            </a:fld>
            <a:endParaRPr lang="en-US" dirty="0"/>
          </a:p>
        </p:txBody>
      </p:sp>
      <p:sp>
        <p:nvSpPr>
          <p:cNvPr id="11" name="Rectangle 10"/>
          <p:cNvSpPr/>
          <p:nvPr/>
        </p:nvSpPr>
        <p:spPr>
          <a:xfrm>
            <a:off x="663575" y="1655053"/>
            <a:ext cx="10775950" cy="4444486"/>
          </a:xfrm>
          <a:prstGeom prst="rect">
            <a:avLst/>
          </a:prstGeom>
        </p:spPr>
        <p:txBody>
          <a:bodyPr wrap="square">
            <a:spAutoFit/>
          </a:bodyPr>
          <a:lstStyle/>
          <a:p>
            <a:pPr algn="just">
              <a:lnSpc>
                <a:spcPct val="150000"/>
              </a:lnSpc>
            </a:pPr>
            <a:r>
              <a:rPr lang="en-PH" sz="2800" dirty="0">
                <a:solidFill>
                  <a:schemeClr val="bg1"/>
                </a:solidFill>
              </a:rPr>
              <a:t>	The purpose of this project is to educate people about Bohol’s history. Specifically, one of Bohol’s mighty hero Francisco </a:t>
            </a:r>
            <a:r>
              <a:rPr lang="en-PH" sz="2800" dirty="0" err="1">
                <a:solidFill>
                  <a:schemeClr val="bg1"/>
                </a:solidFill>
              </a:rPr>
              <a:t>Dagohoy</a:t>
            </a:r>
            <a:r>
              <a:rPr lang="en-PH" sz="2800" dirty="0">
                <a:solidFill>
                  <a:schemeClr val="bg1"/>
                </a:solidFill>
              </a:rPr>
              <a:t>. </a:t>
            </a:r>
          </a:p>
          <a:p>
            <a:pPr algn="just">
              <a:lnSpc>
                <a:spcPct val="150000"/>
              </a:lnSpc>
            </a:pPr>
            <a:endParaRPr lang="en-US" sz="2400" dirty="0">
              <a:solidFill>
                <a:schemeClr val="bg1"/>
              </a:solidFill>
            </a:endParaRPr>
          </a:p>
          <a:p>
            <a:pPr algn="just">
              <a:lnSpc>
                <a:spcPct val="150000"/>
              </a:lnSpc>
            </a:pPr>
            <a:r>
              <a:rPr lang="en-PH" sz="2800" dirty="0">
                <a:solidFill>
                  <a:schemeClr val="bg1"/>
                </a:solidFill>
              </a:rPr>
              <a:t>	This project is good because we believe this is a timely solution. Incorporating this project into a game makes it more interesting for the user. </a:t>
            </a:r>
            <a:endParaRPr lang="en-US" sz="3200" dirty="0">
              <a:solidFill>
                <a:schemeClr val="bg1"/>
              </a:solidFill>
            </a:endParaRPr>
          </a:p>
        </p:txBody>
      </p:sp>
    </p:spTree>
    <p:extLst>
      <p:ext uri="{BB962C8B-B14F-4D97-AF65-F5344CB8AC3E}">
        <p14:creationId xmlns:p14="http://schemas.microsoft.com/office/powerpoint/2010/main" val="2815982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00250"/>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OBJECTIVES</a:t>
            </a:r>
            <a:endParaRPr lang="en-US" sz="4400" dirty="0">
              <a:solidFill>
                <a:srgbClr val="FB9322"/>
              </a:solidFill>
              <a:effectLst>
                <a:outerShdw blurRad="38100" dist="38100" dir="2700000" algn="tl">
                  <a:srgbClr val="000000">
                    <a:alpha val="43137"/>
                  </a:srgbClr>
                </a:outerShdw>
              </a:effectLst>
              <a:latin typeface="+mn-lt"/>
            </a:endParaRP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8</a:t>
            </a:fld>
            <a:endParaRPr lang="en-US" dirty="0"/>
          </a:p>
        </p:txBody>
      </p:sp>
      <p:sp>
        <p:nvSpPr>
          <p:cNvPr id="11" name="Rectangle 10"/>
          <p:cNvSpPr/>
          <p:nvPr/>
        </p:nvSpPr>
        <p:spPr>
          <a:xfrm>
            <a:off x="628650" y="1256802"/>
            <a:ext cx="10775950" cy="5009833"/>
          </a:xfrm>
          <a:prstGeom prst="rect">
            <a:avLst/>
          </a:prstGeom>
        </p:spPr>
        <p:txBody>
          <a:bodyPr wrap="square">
            <a:spAutoFit/>
          </a:bodyPr>
          <a:lstStyle/>
          <a:p>
            <a:pPr algn="just">
              <a:lnSpc>
                <a:spcPct val="150000"/>
              </a:lnSpc>
            </a:pPr>
            <a:r>
              <a:rPr lang="en-PH" sz="2400" dirty="0">
                <a:solidFill>
                  <a:schemeClr val="bg1"/>
                </a:solidFill>
              </a:rPr>
              <a:t>	The main objective of this project is to create a game that is both educational and also entertaining. </a:t>
            </a:r>
          </a:p>
          <a:p>
            <a:endParaRPr lang="en-US" sz="2400" dirty="0">
              <a:solidFill>
                <a:schemeClr val="bg1"/>
              </a:solidFill>
            </a:endParaRPr>
          </a:p>
          <a:p>
            <a:pPr marL="342900" lvl="0" indent="-342900" algn="just">
              <a:lnSpc>
                <a:spcPct val="150000"/>
              </a:lnSpc>
              <a:buFont typeface="Wingdings" panose="05000000000000000000" pitchFamily="2" charset="2"/>
              <a:buChar char="Ø"/>
            </a:pPr>
            <a:r>
              <a:rPr lang="en-PH" sz="2400" dirty="0">
                <a:solidFill>
                  <a:schemeClr val="bg1"/>
                </a:solidFill>
              </a:rPr>
              <a:t>To create game that will have a campaign/story mode that tells the story of Francisco </a:t>
            </a:r>
            <a:r>
              <a:rPr lang="en-PH" sz="2400" dirty="0" err="1">
                <a:solidFill>
                  <a:schemeClr val="bg1"/>
                </a:solidFill>
              </a:rPr>
              <a:t>Dagohoy’s</a:t>
            </a:r>
            <a:r>
              <a:rPr lang="en-PH" sz="2400" dirty="0">
                <a:solidFill>
                  <a:schemeClr val="bg1"/>
                </a:solidFill>
              </a:rPr>
              <a:t> revolt.</a:t>
            </a:r>
            <a:endParaRPr lang="en-US" sz="2400" dirty="0">
              <a:solidFill>
                <a:schemeClr val="bg1"/>
              </a:solidFill>
            </a:endParaRPr>
          </a:p>
          <a:p>
            <a:pPr marL="342900" lvl="0" indent="-342900" algn="just">
              <a:lnSpc>
                <a:spcPct val="150000"/>
              </a:lnSpc>
              <a:buFont typeface="Wingdings" panose="05000000000000000000" pitchFamily="2" charset="2"/>
              <a:buChar char="Ø"/>
            </a:pPr>
            <a:r>
              <a:rPr lang="en-PH" sz="2400" dirty="0">
                <a:solidFill>
                  <a:schemeClr val="bg1"/>
                </a:solidFill>
              </a:rPr>
              <a:t>To create a game playable for PC and Mobile device and it can be played online and offline. </a:t>
            </a:r>
            <a:endParaRPr lang="en-US" sz="2400" dirty="0">
              <a:solidFill>
                <a:schemeClr val="bg1"/>
              </a:solidFill>
            </a:endParaRPr>
          </a:p>
          <a:p>
            <a:pPr marL="342900" lvl="0" indent="-342900" algn="just">
              <a:lnSpc>
                <a:spcPct val="150000"/>
              </a:lnSpc>
              <a:buFont typeface="Wingdings" panose="05000000000000000000" pitchFamily="2" charset="2"/>
              <a:buChar char="Ø"/>
            </a:pPr>
            <a:r>
              <a:rPr lang="en-PH" sz="2400" dirty="0">
                <a:solidFill>
                  <a:schemeClr val="bg1"/>
                </a:solidFill>
              </a:rPr>
              <a:t>To create a website which contains the download page and trailer of the game.  </a:t>
            </a:r>
            <a:endParaRPr lang="en-US" sz="2400" dirty="0">
              <a:solidFill>
                <a:schemeClr val="bg1"/>
              </a:solidFill>
            </a:endParaRPr>
          </a:p>
        </p:txBody>
      </p:sp>
    </p:spTree>
    <p:extLst>
      <p:ext uri="{BB962C8B-B14F-4D97-AF65-F5344CB8AC3E}">
        <p14:creationId xmlns:p14="http://schemas.microsoft.com/office/powerpoint/2010/main" val="1727921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9</a:t>
            </a:fld>
            <a:endParaRPr lang="en-US" dirty="0"/>
          </a:p>
        </p:txBody>
      </p:sp>
      <p:sp>
        <p:nvSpPr>
          <p:cNvPr id="11" name="Rectangle 10"/>
          <p:cNvSpPr/>
          <p:nvPr/>
        </p:nvSpPr>
        <p:spPr>
          <a:xfrm>
            <a:off x="412750" y="1653402"/>
            <a:ext cx="10775950" cy="1870512"/>
          </a:xfrm>
          <a:prstGeom prst="rect">
            <a:avLst/>
          </a:prstGeom>
        </p:spPr>
        <p:txBody>
          <a:bodyPr wrap="square">
            <a:spAutoFit/>
          </a:bodyPr>
          <a:lstStyle/>
          <a:p>
            <a:pPr marL="457200" lvl="0" indent="-457200">
              <a:lnSpc>
                <a:spcPct val="150000"/>
              </a:lnSpc>
              <a:buFont typeface="Wingdings" panose="05000000000000000000" pitchFamily="2" charset="2"/>
              <a:buChar char="Ø"/>
            </a:pPr>
            <a:r>
              <a:rPr lang="en-PH" sz="3200" b="1" dirty="0">
                <a:solidFill>
                  <a:schemeClr val="bg1"/>
                </a:solidFill>
              </a:rPr>
              <a:t>Children and Youth</a:t>
            </a:r>
            <a:endParaRPr lang="en-PH" sz="3200" dirty="0">
              <a:solidFill>
                <a:schemeClr val="bg1"/>
              </a:solidFill>
            </a:endParaRPr>
          </a:p>
          <a:p>
            <a:pPr lvl="0">
              <a:lnSpc>
                <a:spcPct val="150000"/>
              </a:lnSpc>
            </a:pPr>
            <a:r>
              <a:rPr lang="en-PH" sz="2400" dirty="0">
                <a:solidFill>
                  <a:schemeClr val="bg1"/>
                </a:solidFill>
              </a:rPr>
              <a:t>This project will enlighten them about one of major events of the history in Bohol. </a:t>
            </a:r>
            <a:endParaRPr lang="en-US" sz="2400" dirty="0">
              <a:solidFill>
                <a:schemeClr val="bg1"/>
              </a:solidFill>
            </a:endParaRPr>
          </a:p>
        </p:txBody>
      </p:sp>
      <p:sp>
        <p:nvSpPr>
          <p:cNvPr id="5" name="Rectangle 4"/>
          <p:cNvSpPr/>
          <p:nvPr/>
        </p:nvSpPr>
        <p:spPr>
          <a:xfrm>
            <a:off x="412750" y="3930628"/>
            <a:ext cx="10775950" cy="1870512"/>
          </a:xfrm>
          <a:prstGeom prst="rect">
            <a:avLst/>
          </a:prstGeom>
        </p:spPr>
        <p:txBody>
          <a:bodyPr wrap="square">
            <a:spAutoFit/>
          </a:bodyPr>
          <a:lstStyle/>
          <a:p>
            <a:pPr marL="457200" lvl="0" indent="-457200">
              <a:lnSpc>
                <a:spcPct val="150000"/>
              </a:lnSpc>
              <a:buFont typeface="Wingdings" panose="05000000000000000000" pitchFamily="2" charset="2"/>
              <a:buChar char="Ø"/>
            </a:pPr>
            <a:r>
              <a:rPr lang="en-PH" sz="3200" b="1" dirty="0">
                <a:solidFill>
                  <a:schemeClr val="bg1"/>
                </a:solidFill>
              </a:rPr>
              <a:t>Future Researchers</a:t>
            </a:r>
            <a:endParaRPr lang="en-PH" sz="3200" dirty="0">
              <a:solidFill>
                <a:schemeClr val="bg1"/>
              </a:solidFill>
            </a:endParaRPr>
          </a:p>
          <a:p>
            <a:pPr lvl="0">
              <a:lnSpc>
                <a:spcPct val="150000"/>
              </a:lnSpc>
            </a:pPr>
            <a:r>
              <a:rPr lang="en-PH" sz="2400" dirty="0">
                <a:solidFill>
                  <a:schemeClr val="bg1"/>
                </a:solidFill>
              </a:rPr>
              <a:t>This project will help the build their ground on how to start and develop an Educational game. </a:t>
            </a:r>
            <a:endParaRPr lang="en-US" sz="2400" dirty="0">
              <a:solidFill>
                <a:schemeClr val="bg1"/>
              </a:solidFill>
            </a:endParaRPr>
          </a:p>
        </p:txBody>
      </p:sp>
      <p:sp>
        <p:nvSpPr>
          <p:cNvPr id="13" name="Title 3">
            <a:extLst>
              <a:ext uri="{FF2B5EF4-FFF2-40B4-BE49-F238E27FC236}">
                <a16:creationId xmlns:a16="http://schemas.microsoft.com/office/drawing/2014/main" id="{D9D37ED1-D27D-4928-91B1-14813A00E4CD}"/>
              </a:ext>
            </a:extLst>
          </p:cNvPr>
          <p:cNvSpPr txBox="1">
            <a:spLocks/>
          </p:cNvSpPr>
          <p:nvPr/>
        </p:nvSpPr>
        <p:spPr>
          <a:xfrm>
            <a:off x="444500" y="500250"/>
            <a:ext cx="11214100" cy="7017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PH" sz="4400" dirty="0">
                <a:solidFill>
                  <a:srgbClr val="FB9322"/>
                </a:solidFill>
                <a:effectLst>
                  <a:outerShdw blurRad="38100" dist="38100" dir="2700000" algn="tl">
                    <a:srgbClr val="000000">
                      <a:alpha val="43137"/>
                    </a:srgbClr>
                  </a:outerShdw>
                </a:effectLst>
                <a:latin typeface="+mn-lt"/>
              </a:rPr>
              <a:t>Significance of the Study</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669541915"/>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B26E0C9-B2AA-42E6-97B6-E1B7D9EAF12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0</TotalTime>
  <Words>924</Words>
  <Application>Microsoft Office PowerPoint</Application>
  <PresentationFormat>Widescreen</PresentationFormat>
  <Paragraphs>98</Paragraphs>
  <Slides>21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Trade Gothic LT Pro</vt:lpstr>
      <vt:lpstr>Trebuchet MS</vt:lpstr>
      <vt:lpstr>Wingdings</vt:lpstr>
      <vt:lpstr>Office Theme</vt:lpstr>
      <vt:lpstr>PowerPoint Presentation</vt:lpstr>
      <vt:lpstr>CAPSTONE PROJECT</vt:lpstr>
      <vt:lpstr>Chapter I</vt:lpstr>
      <vt:lpstr>Project Context</vt:lpstr>
      <vt:lpstr>Project Context</vt:lpstr>
      <vt:lpstr>Statement of the Problem</vt:lpstr>
      <vt:lpstr>PURPOSE</vt:lpstr>
      <vt:lpstr>OBJECTIVES</vt:lpstr>
      <vt:lpstr>PowerPoint Presentation</vt:lpstr>
      <vt:lpstr>Scope and Limitations</vt:lpstr>
      <vt:lpstr>Chapter II</vt:lpstr>
      <vt:lpstr>Review of Related Literature</vt:lpstr>
      <vt:lpstr>Review of Related Literature</vt:lpstr>
      <vt:lpstr>Review of Related Literature</vt:lpstr>
      <vt:lpstr>Review of Related Literature</vt:lpstr>
      <vt:lpstr>Review of Related Literature</vt:lpstr>
      <vt:lpstr>Educational games are not new today. Since the introduction of video games on 1970’s a lot of games are released that are considered as an educational game. </vt:lpstr>
      <vt:lpstr>Chapter III</vt:lpstr>
      <vt:lpstr>Technical Background</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2021-07-30T16:57:26Z</dcterms:created>
  <dcterms:modified xsi:type="dcterms:W3CDTF">2021-08-06T07:03:14Z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